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79" r:id="rId9"/>
    <p:sldId id="263" r:id="rId10"/>
    <p:sldId id="264" r:id="rId11"/>
    <p:sldId id="280" r:id="rId12"/>
    <p:sldId id="265" r:id="rId13"/>
    <p:sldId id="281" r:id="rId14"/>
    <p:sldId id="266" r:id="rId15"/>
    <p:sldId id="282" r:id="rId16"/>
    <p:sldId id="267" r:id="rId17"/>
    <p:sldId id="283" r:id="rId18"/>
    <p:sldId id="268" r:id="rId19"/>
    <p:sldId id="269" r:id="rId20"/>
    <p:sldId id="271" r:id="rId21"/>
    <p:sldId id="272" r:id="rId22"/>
    <p:sldId id="273" r:id="rId23"/>
    <p:sldId id="274" r:id="rId24"/>
    <p:sldId id="284" r:id="rId25"/>
    <p:sldId id="275" r:id="rId26"/>
    <p:sldId id="276" r:id="rId27"/>
    <p:sldId id="285" r:id="rId28"/>
    <p:sldId id="277" r:id="rId29"/>
    <p:sldId id="278"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218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8E4EE87E-8BC6-CD45-AB0B-BE01283AE815}" type="datetimeFigureOut">
              <a:rPr lang="en-US" smtClean="0"/>
              <a:t>7/13/18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F2F8B9DB-C297-4A44-8F6D-2400EB3CBA1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EE87E-8BC6-CD45-AB0B-BE01283AE815}" type="datetimeFigureOut">
              <a:rPr lang="en-US" smtClean="0"/>
              <a:t>7/13/18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EE87E-8BC6-CD45-AB0B-BE01283AE815}" type="datetimeFigureOut">
              <a:rPr lang="en-US" smtClean="0"/>
              <a:t>7/13/18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4EE87E-8BC6-CD45-AB0B-BE01283AE815}" type="datetimeFigureOut">
              <a:rPr lang="en-US" smtClean="0"/>
              <a:t>7/13/18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4EE87E-8BC6-CD45-AB0B-BE01283AE815}" type="datetimeFigureOut">
              <a:rPr lang="en-US" smtClean="0"/>
              <a:t>7/13/18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E4EE87E-8BC6-CD45-AB0B-BE01283AE815}" type="datetimeFigureOut">
              <a:rPr lang="en-US" smtClean="0"/>
              <a:t>7/13/18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F8B9DB-C297-4A44-8F6D-2400EB3CBA1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4EE87E-8BC6-CD45-AB0B-BE01283AE815}" type="datetimeFigureOut">
              <a:rPr lang="en-US" smtClean="0"/>
              <a:t>7/13/18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4EE87E-8BC6-CD45-AB0B-BE01283AE815}" type="datetimeFigureOut">
              <a:rPr lang="en-US" smtClean="0"/>
              <a:t>7/13/18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4EE87E-8BC6-CD45-AB0B-BE01283AE815}" type="datetimeFigureOut">
              <a:rPr lang="en-US" smtClean="0"/>
              <a:t>7/13/18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E4EE87E-8BC6-CD45-AB0B-BE01283AE815}" type="datetimeFigureOut">
              <a:rPr lang="en-US" smtClean="0"/>
              <a:t>7/13/18</a:t>
            </a:fld>
            <a:endParaRPr lang="en-US"/>
          </a:p>
        </p:txBody>
      </p:sp>
      <p:sp>
        <p:nvSpPr>
          <p:cNvPr id="7" name="Slide Number Placeholder 6"/>
          <p:cNvSpPr>
            <a:spLocks noGrp="1"/>
          </p:cNvSpPr>
          <p:nvPr>
            <p:ph type="sldNum" sz="quarter" idx="12"/>
          </p:nvPr>
        </p:nvSpPr>
        <p:spPr/>
        <p:txBody>
          <a:bodyPr/>
          <a:lstStyle/>
          <a:p>
            <a:fld id="{F2F8B9DB-C297-4A44-8F6D-2400EB3CBA1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4EE87E-8BC6-CD45-AB0B-BE01283AE815}" type="datetimeFigureOut">
              <a:rPr lang="en-US" smtClean="0"/>
              <a:t>7/13/18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F2F8B9DB-C297-4A44-8F6D-2400EB3CBA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8E4EE87E-8BC6-CD45-AB0B-BE01283AE815}" type="datetimeFigureOut">
              <a:rPr lang="en-US" smtClean="0"/>
              <a:t>7/13/18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F2F8B9DB-C297-4A44-8F6D-2400EB3CBA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Unity Through Community</a:t>
            </a:r>
            <a:endParaRPr lang="en-US" dirty="0"/>
          </a:p>
        </p:txBody>
      </p:sp>
      <p:sp>
        <p:nvSpPr>
          <p:cNvPr id="3" name="Subtitle 2"/>
          <p:cNvSpPr>
            <a:spLocks noGrp="1"/>
          </p:cNvSpPr>
          <p:nvPr>
            <p:ph type="subTitle" idx="1"/>
          </p:nvPr>
        </p:nvSpPr>
        <p:spPr>
          <a:xfrm>
            <a:off x="4733365" y="4421080"/>
            <a:ext cx="3309803" cy="1625650"/>
          </a:xfrm>
        </p:spPr>
        <p:txBody>
          <a:bodyPr>
            <a:normAutofit lnSpcReduction="10000"/>
          </a:bodyPr>
          <a:lstStyle/>
          <a:p>
            <a:r>
              <a:rPr lang="en-US" dirty="0" smtClean="0"/>
              <a:t>Organizing Public Pagan Events</a:t>
            </a:r>
          </a:p>
          <a:p>
            <a:endParaRPr lang="en-US" dirty="0"/>
          </a:p>
          <a:p>
            <a:r>
              <a:rPr lang="en-US" dirty="0" smtClean="0"/>
              <a:t>Patti Wigington</a:t>
            </a:r>
          </a:p>
          <a:p>
            <a:r>
              <a:rPr lang="en-US" dirty="0" smtClean="0"/>
              <a:t>Mystic South 2018</a:t>
            </a:r>
            <a:endParaRPr lang="en-US" dirty="0"/>
          </a:p>
        </p:txBody>
      </p:sp>
    </p:spTree>
    <p:extLst>
      <p:ext uri="{BB962C8B-B14F-4D97-AF65-F5344CB8AC3E}">
        <p14:creationId xmlns:p14="http://schemas.microsoft.com/office/powerpoint/2010/main" val="1019267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6934" y="927164"/>
            <a:ext cx="7458319" cy="5262979"/>
          </a:xfrm>
          <a:prstGeom prst="rect">
            <a:avLst/>
          </a:prstGeom>
          <a:noFill/>
        </p:spPr>
        <p:txBody>
          <a:bodyPr wrap="square" rtlCol="0">
            <a:spAutoFit/>
          </a:bodyPr>
          <a:lstStyle/>
          <a:p>
            <a:r>
              <a:rPr lang="en-US" sz="2400" dirty="0" smtClean="0"/>
              <a:t>Some teams you might want to have on board:</a:t>
            </a:r>
          </a:p>
          <a:p>
            <a:endParaRPr lang="en-US" sz="2400" dirty="0"/>
          </a:p>
          <a:p>
            <a:pPr marL="285750" indent="-285750">
              <a:buFont typeface="Arial"/>
              <a:buChar char="•"/>
            </a:pPr>
            <a:r>
              <a:rPr lang="en-US" sz="2400" dirty="0" smtClean="0">
                <a:solidFill>
                  <a:schemeClr val="accent3">
                    <a:lumMod val="75000"/>
                  </a:schemeClr>
                </a:solidFill>
              </a:rPr>
              <a:t>Fundraising:</a:t>
            </a:r>
            <a:r>
              <a:rPr lang="en-US" sz="2400" dirty="0" smtClean="0"/>
              <a:t> Although you can always ask for donations at the door, fundraising is a good way to raise money ahead of time. Put a team in charge of fundraising, and see what creative ideas they can come up with (more on that in a minute)</a:t>
            </a:r>
            <a:r>
              <a:rPr lang="en-US" sz="2400" dirty="0" smtClean="0"/>
              <a:t>.</a:t>
            </a:r>
          </a:p>
          <a:p>
            <a:pPr marL="285750" indent="-285750">
              <a:buFont typeface="Arial"/>
              <a:buChar char="•"/>
            </a:pPr>
            <a:endParaRPr lang="en-US" sz="2400" dirty="0" smtClean="0"/>
          </a:p>
          <a:p>
            <a:pPr marL="285750" indent="-285750">
              <a:buFont typeface="Arial"/>
              <a:buChar char="•"/>
            </a:pPr>
            <a:r>
              <a:rPr lang="en-US" sz="2400" dirty="0" smtClean="0">
                <a:solidFill>
                  <a:srgbClr val="9157D4"/>
                </a:solidFill>
              </a:rPr>
              <a:t>Cleanup</a:t>
            </a:r>
            <a:r>
              <a:rPr lang="en-US" sz="2400" dirty="0" smtClean="0"/>
              <a:t>: No one wants to clean up anything. But someone has to, and the best way to get it done is to assign a team to make sure trash cans are emptied, garbage is cleaned up, and floors are swept</a:t>
            </a:r>
            <a:r>
              <a:rPr lang="en-US" sz="2400" dirty="0" smtClean="0"/>
              <a:t>.</a:t>
            </a:r>
            <a:endParaRPr lang="en-US" sz="2400" dirty="0" smtClean="0"/>
          </a:p>
        </p:txBody>
      </p:sp>
    </p:spTree>
    <p:extLst>
      <p:ext uri="{BB962C8B-B14F-4D97-AF65-F5344CB8AC3E}">
        <p14:creationId xmlns:p14="http://schemas.microsoft.com/office/powerpoint/2010/main" val="2009209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4729" y="1068256"/>
            <a:ext cx="7619579" cy="4893647"/>
          </a:xfrm>
          <a:prstGeom prst="rect">
            <a:avLst/>
          </a:prstGeom>
          <a:noFill/>
        </p:spPr>
        <p:txBody>
          <a:bodyPr wrap="square" rtlCol="0">
            <a:spAutoFit/>
          </a:bodyPr>
          <a:lstStyle/>
          <a:p>
            <a:pPr marL="285750" indent="-285750">
              <a:buFont typeface="Arial"/>
              <a:buChar char="•"/>
            </a:pPr>
            <a:r>
              <a:rPr lang="en-US" sz="2400" dirty="0">
                <a:solidFill>
                  <a:srgbClr val="9157D4"/>
                </a:solidFill>
              </a:rPr>
              <a:t>Workshops/Speakers/Entertainment</a:t>
            </a:r>
            <a:r>
              <a:rPr lang="en-US" sz="2400" dirty="0"/>
              <a:t>: Are you planning to have guest speakers or musicians at your event? Get someone in charge of coordinating them</a:t>
            </a:r>
            <a:r>
              <a:rPr lang="en-US" sz="2400" dirty="0" smtClean="0"/>
              <a:t>.</a:t>
            </a:r>
          </a:p>
          <a:p>
            <a:pPr marL="285750" indent="-285750">
              <a:buFont typeface="Arial"/>
              <a:buChar char="•"/>
            </a:pPr>
            <a:endParaRPr lang="en-US" sz="2400" dirty="0"/>
          </a:p>
          <a:p>
            <a:pPr marL="285750" indent="-285750">
              <a:buFont typeface="Arial"/>
              <a:buChar char="•"/>
            </a:pPr>
            <a:r>
              <a:rPr lang="en-US" sz="2400" dirty="0">
                <a:solidFill>
                  <a:srgbClr val="9157D4"/>
                </a:solidFill>
              </a:rPr>
              <a:t>Ritual</a:t>
            </a:r>
            <a:r>
              <a:rPr lang="en-US" sz="2400" dirty="0"/>
              <a:t>: If you’re holding a ritual, someone needs to plan it. A ritual isn’t going to just happen on its own</a:t>
            </a:r>
            <a:r>
              <a:rPr lang="en-US" sz="2400" dirty="0" smtClean="0"/>
              <a:t>.</a:t>
            </a:r>
          </a:p>
          <a:p>
            <a:pPr marL="285750" indent="-285750">
              <a:buFont typeface="Arial"/>
              <a:buChar char="•"/>
            </a:pPr>
            <a:endParaRPr lang="en-US" sz="2400" dirty="0"/>
          </a:p>
          <a:p>
            <a:pPr marL="285750" indent="-285750">
              <a:buFont typeface="Arial"/>
              <a:buChar char="•"/>
            </a:pPr>
            <a:r>
              <a:rPr lang="en-US" sz="2400" dirty="0">
                <a:solidFill>
                  <a:srgbClr val="9157D4"/>
                </a:solidFill>
              </a:rPr>
              <a:t>Public Relations</a:t>
            </a:r>
            <a:r>
              <a:rPr lang="en-US" sz="2400" dirty="0"/>
              <a:t>: Put this team in charge of designing flyers and posters, getting the word out to local shops, and distributing press releases to newspapers.</a:t>
            </a:r>
            <a:endParaRPr lang="en-US" sz="2400" dirty="0"/>
          </a:p>
        </p:txBody>
      </p:sp>
    </p:spTree>
    <p:extLst>
      <p:ext uri="{BB962C8B-B14F-4D97-AF65-F5344CB8AC3E}">
        <p14:creationId xmlns:p14="http://schemas.microsoft.com/office/powerpoint/2010/main" val="128543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94954"/>
            <a:ext cx="7024744" cy="665420"/>
          </a:xfrm>
        </p:spPr>
        <p:txBody>
          <a:bodyPr>
            <a:normAutofit fontScale="90000"/>
          </a:bodyPr>
          <a:lstStyle/>
          <a:p>
            <a:r>
              <a:rPr lang="en-US" dirty="0" smtClean="0"/>
              <a:t>5. The Legal Mumbo Jumbo</a:t>
            </a:r>
            <a:endParaRPr lang="en-US" dirty="0"/>
          </a:p>
        </p:txBody>
      </p:sp>
      <p:sp>
        <p:nvSpPr>
          <p:cNvPr id="3" name="Content Placeholder 2"/>
          <p:cNvSpPr>
            <a:spLocks noGrp="1"/>
          </p:cNvSpPr>
          <p:nvPr>
            <p:ph idx="1"/>
          </p:nvPr>
        </p:nvSpPr>
        <p:spPr>
          <a:xfrm>
            <a:off x="484263" y="1637376"/>
            <a:ext cx="8183513" cy="5230562"/>
          </a:xfrm>
        </p:spPr>
        <p:txBody>
          <a:bodyPr>
            <a:noAutofit/>
          </a:bodyPr>
          <a:lstStyle/>
          <a:p>
            <a:r>
              <a:rPr lang="en-US" dirty="0"/>
              <a:t>One of the most important aspects of planning a public event – Pagan or otherwise–is to make sure all the legal mumbo-jumbo is taken care of in advance. And that means NOT the day before, but well in advance. If you’re in a park or other public setting, you need to find out ahead of time what the rules and regulations are as far as noise, bonfires, etc.</a:t>
            </a:r>
          </a:p>
          <a:p>
            <a:endParaRPr lang="en-US" dirty="0"/>
          </a:p>
        </p:txBody>
      </p:sp>
    </p:spTree>
    <p:extLst>
      <p:ext uri="{BB962C8B-B14F-4D97-AF65-F5344CB8AC3E}">
        <p14:creationId xmlns:p14="http://schemas.microsoft.com/office/powerpoint/2010/main" val="1832091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7880" y="1048099"/>
            <a:ext cx="7135797" cy="3046988"/>
          </a:xfrm>
          <a:prstGeom prst="rect">
            <a:avLst/>
          </a:prstGeom>
          <a:noFill/>
        </p:spPr>
        <p:txBody>
          <a:bodyPr wrap="square" rtlCol="0">
            <a:spAutoFit/>
          </a:bodyPr>
          <a:lstStyle/>
          <a:p>
            <a:r>
              <a:rPr lang="en-US" sz="2400" dirty="0"/>
              <a:t>Some areas may have restrictions on whether or not you can permit vendors to come in and sell products or services at your event. Find out ahead of time–you don’t want to be notified the morning of your celebration that all those Tarot readers have to have a state business license on file, or that food servers need to be registered with the county Health Department.</a:t>
            </a:r>
            <a:endParaRPr lang="en-US" sz="2400" dirty="0"/>
          </a:p>
        </p:txBody>
      </p:sp>
    </p:spTree>
    <p:extLst>
      <p:ext uri="{BB962C8B-B14F-4D97-AF65-F5344CB8AC3E}">
        <p14:creationId xmlns:p14="http://schemas.microsoft.com/office/powerpoint/2010/main" val="3047788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25187"/>
            <a:ext cx="7024744" cy="604953"/>
          </a:xfrm>
        </p:spPr>
        <p:txBody>
          <a:bodyPr>
            <a:normAutofit fontScale="90000"/>
          </a:bodyPr>
          <a:lstStyle/>
          <a:p>
            <a:r>
              <a:rPr lang="en-US" dirty="0" smtClean="0"/>
              <a:t>6. Plan Your Timetable</a:t>
            </a:r>
            <a:endParaRPr lang="en-US" dirty="0"/>
          </a:p>
        </p:txBody>
      </p:sp>
      <p:sp>
        <p:nvSpPr>
          <p:cNvPr id="3" name="Content Placeholder 2"/>
          <p:cNvSpPr>
            <a:spLocks noGrp="1"/>
          </p:cNvSpPr>
          <p:nvPr>
            <p:ph idx="1"/>
          </p:nvPr>
        </p:nvSpPr>
        <p:spPr>
          <a:xfrm>
            <a:off x="645044" y="1330140"/>
            <a:ext cx="7680053" cy="5099550"/>
          </a:xfrm>
        </p:spPr>
        <p:txBody>
          <a:bodyPr>
            <a:normAutofit/>
          </a:bodyPr>
          <a:lstStyle/>
          <a:p>
            <a:r>
              <a:rPr lang="en-US" dirty="0"/>
              <a:t>When you’re planning your event, you’ll need to have some sort of timetable in mind. Is your event an all-day one, at which people can come and go randomly? Or is it a set block of a few hours, where guests are expected to attend for the whole thing? Either way, you’ll need to figure out what’s happening and when. </a:t>
            </a:r>
            <a:endParaRPr lang="en-US" dirty="0" smtClean="0"/>
          </a:p>
          <a:p>
            <a:endParaRPr lang="en-US" dirty="0" smtClean="0"/>
          </a:p>
          <a:p>
            <a:r>
              <a:rPr lang="en-US" dirty="0" smtClean="0"/>
              <a:t>If </a:t>
            </a:r>
            <a:r>
              <a:rPr lang="en-US" dirty="0"/>
              <a:t>you have guest speakers lined up, musical entertainment, or workshops, all of these need to be scheduled in a way that doesn’t prevent anyone from learning or participating.</a:t>
            </a:r>
          </a:p>
          <a:p>
            <a:endParaRPr lang="en-US" dirty="0"/>
          </a:p>
        </p:txBody>
      </p:sp>
    </p:spTree>
    <p:extLst>
      <p:ext uri="{BB962C8B-B14F-4D97-AF65-F5344CB8AC3E}">
        <p14:creationId xmlns:p14="http://schemas.microsoft.com/office/powerpoint/2010/main" val="2349506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4571" y="786075"/>
            <a:ext cx="7942101" cy="5632310"/>
          </a:xfrm>
          <a:prstGeom prst="rect">
            <a:avLst/>
          </a:prstGeom>
          <a:noFill/>
        </p:spPr>
        <p:txBody>
          <a:bodyPr wrap="square" rtlCol="0">
            <a:spAutoFit/>
          </a:bodyPr>
          <a:lstStyle/>
          <a:p>
            <a:r>
              <a:rPr lang="en-US" sz="2400" dirty="0" smtClean="0"/>
              <a:t>Don’t </a:t>
            </a:r>
            <a:r>
              <a:rPr lang="en-US" sz="2400" dirty="0"/>
              <a:t>set the drum circle right next to the meditation spot and then have them going at the same time.</a:t>
            </a:r>
          </a:p>
          <a:p>
            <a:endParaRPr lang="en-US" sz="2400" dirty="0" smtClean="0"/>
          </a:p>
          <a:p>
            <a:r>
              <a:rPr lang="en-US" sz="2400" dirty="0" smtClean="0"/>
              <a:t>Most </a:t>
            </a:r>
            <a:r>
              <a:rPr lang="en-US" sz="2400" dirty="0"/>
              <a:t>Pagan festivals include a ritual of some sort as the focus, or centerpiece, of the entire event. Whether the ritual is meant to celebrate a particular </a:t>
            </a:r>
            <a:r>
              <a:rPr lang="en-US" sz="2400" dirty="0" err="1"/>
              <a:t>Sabbat</a:t>
            </a:r>
            <a:r>
              <a:rPr lang="en-US" sz="2400" dirty="0"/>
              <a:t>, or simply be inclusive, make sure that you time it well. It’s probably not a good idea to have a big spiral dance right after people have eaten. </a:t>
            </a:r>
            <a:endParaRPr lang="en-US" sz="2400" dirty="0" smtClean="0"/>
          </a:p>
          <a:p>
            <a:endParaRPr lang="en-US" sz="2400" dirty="0"/>
          </a:p>
          <a:p>
            <a:r>
              <a:rPr lang="en-US" sz="2400" dirty="0"/>
              <a:t>Likewise, leave some time before and after the ritual when nothing else is scheduled–that way, you’ve got some wiggle room in case a workshop runs over, or the ritual ends up being longer than you anticipated.</a:t>
            </a:r>
            <a:endParaRPr lang="en-US" sz="2400" dirty="0"/>
          </a:p>
        </p:txBody>
      </p:sp>
    </p:spTree>
    <p:extLst>
      <p:ext uri="{BB962C8B-B14F-4D97-AF65-F5344CB8AC3E}">
        <p14:creationId xmlns:p14="http://schemas.microsoft.com/office/powerpoint/2010/main" val="1732972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35265"/>
            <a:ext cx="7024744" cy="584797"/>
          </a:xfrm>
        </p:spPr>
        <p:txBody>
          <a:bodyPr>
            <a:normAutofit fontScale="90000"/>
          </a:bodyPr>
          <a:lstStyle/>
          <a:p>
            <a:pPr algn="ctr"/>
            <a:r>
              <a:rPr lang="en-US" dirty="0" smtClean="0"/>
              <a:t>7. The Money Issue</a:t>
            </a:r>
            <a:endParaRPr lang="en-US" dirty="0"/>
          </a:p>
        </p:txBody>
      </p:sp>
      <p:sp>
        <p:nvSpPr>
          <p:cNvPr id="3" name="Content Placeholder 2"/>
          <p:cNvSpPr>
            <a:spLocks noGrp="1"/>
          </p:cNvSpPr>
          <p:nvPr>
            <p:ph idx="1"/>
          </p:nvPr>
        </p:nvSpPr>
        <p:spPr>
          <a:xfrm>
            <a:off x="624886" y="1320063"/>
            <a:ext cx="7841314" cy="5129784"/>
          </a:xfrm>
        </p:spPr>
        <p:txBody>
          <a:bodyPr>
            <a:normAutofit fontScale="85000" lnSpcReduction="10000"/>
          </a:bodyPr>
          <a:lstStyle/>
          <a:p>
            <a:r>
              <a:rPr lang="en-US" dirty="0"/>
              <a:t>Everyone knows times are tight right now. Combine that with the fact that the Pagan community tends to be very thrifty, and you may find yourself trying to organize your event with a very limited budget. Does that mean it can’t be a good event? Not at all–it simply means you’ve got to think outside the box a bit when you’re doing your planning.</a:t>
            </a:r>
          </a:p>
          <a:p>
            <a:endParaRPr lang="en-US" dirty="0"/>
          </a:p>
          <a:p>
            <a:r>
              <a:rPr lang="en-US" dirty="0"/>
              <a:t>First of all, consider fundraising. Fundraising isn’t just asking people for money–truly successful fundraising involves offering people something in exchange for their money.</a:t>
            </a:r>
          </a:p>
          <a:p>
            <a:endParaRPr lang="en-US" dirty="0"/>
          </a:p>
          <a:p>
            <a:r>
              <a:rPr lang="en-US" dirty="0"/>
              <a:t>Perhaps you can order t-shirts with your event’s information on them–sell them for a few dollars over cost, and there’s a fundraiser. Ask vendors to donate a basket of goods, and then sell raffle tickets for a dollar apiece at the event–instant fundraising opportunity!</a:t>
            </a:r>
          </a:p>
          <a:p>
            <a:endParaRPr lang="en-US" dirty="0"/>
          </a:p>
          <a:p>
            <a:endParaRPr lang="en-US" dirty="0"/>
          </a:p>
          <a:p>
            <a:endParaRPr lang="en-US" dirty="0"/>
          </a:p>
        </p:txBody>
      </p:sp>
    </p:spTree>
    <p:extLst>
      <p:ext uri="{BB962C8B-B14F-4D97-AF65-F5344CB8AC3E}">
        <p14:creationId xmlns:p14="http://schemas.microsoft.com/office/powerpoint/2010/main" val="3379655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7565" y="1128722"/>
            <a:ext cx="7115639" cy="2677656"/>
          </a:xfrm>
          <a:prstGeom prst="rect">
            <a:avLst/>
          </a:prstGeom>
          <a:noFill/>
        </p:spPr>
        <p:txBody>
          <a:bodyPr wrap="square" rtlCol="0">
            <a:spAutoFit/>
          </a:bodyPr>
          <a:lstStyle/>
          <a:p>
            <a:r>
              <a:rPr lang="en-US" sz="2400" dirty="0" smtClean="0"/>
              <a:t>If you don’t have the money to pay for something, DON’T INCLUDE IT.</a:t>
            </a:r>
          </a:p>
          <a:p>
            <a:endParaRPr lang="en-US" sz="2400" dirty="0"/>
          </a:p>
          <a:p>
            <a:r>
              <a:rPr lang="en-US" sz="2400" dirty="0" smtClean="0"/>
              <a:t>Don’t find yourself in a position where you’re spending your own money, or money you do not have, to cover things like venue, musical acts, </a:t>
            </a:r>
            <a:r>
              <a:rPr lang="en-US" sz="2400" dirty="0" err="1" smtClean="0"/>
              <a:t>porta</a:t>
            </a:r>
            <a:r>
              <a:rPr lang="en-US" sz="2400" dirty="0" err="1"/>
              <a:t>-</a:t>
            </a:r>
            <a:r>
              <a:rPr lang="en-US" sz="2400" dirty="0" err="1" smtClean="0"/>
              <a:t>jons</a:t>
            </a:r>
            <a:r>
              <a:rPr lang="en-US" sz="2400" dirty="0" smtClean="0"/>
              <a:t>, or other services.</a:t>
            </a:r>
            <a:endParaRPr lang="en-US" sz="2400" dirty="0"/>
          </a:p>
        </p:txBody>
      </p:sp>
    </p:spTree>
    <p:extLst>
      <p:ext uri="{BB962C8B-B14F-4D97-AF65-F5344CB8AC3E}">
        <p14:creationId xmlns:p14="http://schemas.microsoft.com/office/powerpoint/2010/main" val="918772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730" y="886854"/>
            <a:ext cx="7680052" cy="5300967"/>
          </a:xfrm>
        </p:spPr>
        <p:txBody>
          <a:bodyPr>
            <a:noAutofit/>
          </a:bodyPr>
          <a:lstStyle/>
          <a:p>
            <a:r>
              <a:rPr lang="en-US" sz="2000" dirty="0"/>
              <a:t>Many times, people may not wish–or be able–to donate money, but they might be able to help out with goods and services. Need paper for your flyers? Ask someone to contribute a couple of reams. If you can’t afford to buy food for the three hundred people attending your event, no problem–turn it into a potluck, ask everyone to bring a dish to share, and then you don’t have to budget for food.</a:t>
            </a:r>
          </a:p>
          <a:p>
            <a:endParaRPr lang="en-US" sz="2000" dirty="0"/>
          </a:p>
          <a:p>
            <a:r>
              <a:rPr lang="en-US" sz="2000" dirty="0"/>
              <a:t>If you’re permitted to have vendors at your event (see The Legal Stuff), then collect a vendor’s fee for each booth or space. Anywhere from $25 to $75 is reasonable for a small public event in most parts of the United States. Ten vendors at $50 apiece nets you $500 that you can use to buy supplies, rent your venue, or purchase advertising.</a:t>
            </a:r>
          </a:p>
          <a:p>
            <a:pPr marL="68580" indent="0">
              <a:buNone/>
            </a:pPr>
            <a:endParaRPr lang="en-US" sz="1600" dirty="0"/>
          </a:p>
        </p:txBody>
      </p:sp>
    </p:spTree>
    <p:extLst>
      <p:ext uri="{BB962C8B-B14F-4D97-AF65-F5344CB8AC3E}">
        <p14:creationId xmlns:p14="http://schemas.microsoft.com/office/powerpoint/2010/main" val="3891608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6777" y="1269812"/>
            <a:ext cx="7337373" cy="4093428"/>
          </a:xfrm>
          <a:prstGeom prst="rect">
            <a:avLst/>
          </a:prstGeom>
          <a:noFill/>
        </p:spPr>
        <p:txBody>
          <a:bodyPr wrap="square" rtlCol="0">
            <a:spAutoFit/>
          </a:bodyPr>
          <a:lstStyle/>
          <a:p>
            <a:r>
              <a:rPr lang="en-US" sz="2000" dirty="0"/>
              <a:t>One area where you may find yourself in a money bind is that of booking speakers or musical acts. Don’t be afraid to negotiate. Certainly, speakers and musicians need to earn a living too, and there’s nothing wrong with them charging you for their time. However, if you can’t afford it, you’re not obligated to hire them. </a:t>
            </a:r>
            <a:endParaRPr lang="en-US" sz="2000" dirty="0" smtClean="0"/>
          </a:p>
          <a:p>
            <a:endParaRPr lang="en-US" sz="2000" dirty="0"/>
          </a:p>
          <a:p>
            <a:r>
              <a:rPr lang="en-US" sz="2000" dirty="0" smtClean="0"/>
              <a:t>There </a:t>
            </a:r>
            <a:r>
              <a:rPr lang="en-US" sz="2000" dirty="0"/>
              <a:t>may well be other speakers or artists you can book at no charge at all, who will donate their time in exchange for a chance to sell their books or CDs. Instead of inviting that Big Name Pagan Author to lead your ritual and spending your entire budget, see if a well-respected local High Priestess is willing to do the work instead.</a:t>
            </a:r>
            <a:endParaRPr lang="en-US" sz="2000" dirty="0"/>
          </a:p>
        </p:txBody>
      </p:sp>
    </p:spTree>
    <p:extLst>
      <p:ext uri="{BB962C8B-B14F-4D97-AF65-F5344CB8AC3E}">
        <p14:creationId xmlns:p14="http://schemas.microsoft.com/office/powerpoint/2010/main" val="2361565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6147" y="598021"/>
            <a:ext cx="7489579" cy="5609955"/>
          </a:xfrm>
          <a:prstGeom prst="rect">
            <a:avLst/>
          </a:prstGeom>
        </p:spPr>
      </p:pic>
    </p:spTree>
    <p:extLst>
      <p:ext uri="{BB962C8B-B14F-4D97-AF65-F5344CB8AC3E}">
        <p14:creationId xmlns:p14="http://schemas.microsoft.com/office/powerpoint/2010/main" val="42732490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69142" y="701624"/>
            <a:ext cx="7024688" cy="685800"/>
          </a:xfrm>
        </p:spPr>
        <p:txBody>
          <a:bodyPr>
            <a:normAutofit fontScale="90000"/>
          </a:bodyPr>
          <a:lstStyle/>
          <a:p>
            <a:pPr algn="ctr"/>
            <a:r>
              <a:rPr lang="en-US" dirty="0" smtClean="0"/>
              <a:t>8. Media Relations</a:t>
            </a:r>
            <a:endParaRPr lang="en-US" dirty="0"/>
          </a:p>
        </p:txBody>
      </p:sp>
      <p:sp>
        <p:nvSpPr>
          <p:cNvPr id="3" name="Content Placeholder 2"/>
          <p:cNvSpPr>
            <a:spLocks noGrp="1"/>
          </p:cNvSpPr>
          <p:nvPr>
            <p:ph idx="4294967295"/>
          </p:nvPr>
        </p:nvSpPr>
        <p:spPr>
          <a:xfrm>
            <a:off x="544256" y="1389590"/>
            <a:ext cx="8123519" cy="5019944"/>
          </a:xfrm>
        </p:spPr>
        <p:txBody>
          <a:bodyPr>
            <a:noAutofit/>
          </a:bodyPr>
          <a:lstStyle/>
          <a:p>
            <a:r>
              <a:rPr lang="en-US" dirty="0"/>
              <a:t>Make sure you have a designated media contact person. This should be the individual whose name and phone number or email address appears on all the “Get More Info” paperwork. This is the person who should be taking care of getting the word out to the local Pagan community. However, because this will also be the person who may end up talking to the press, make sure it’s someone who’s comfortable with public speaking and who will represent your Pagan community in the way you want the public to see you</a:t>
            </a:r>
            <a:r>
              <a:rPr lang="en-US" dirty="0" smtClean="0"/>
              <a:t>.</a:t>
            </a:r>
            <a:endParaRPr lang="en-US" dirty="0"/>
          </a:p>
          <a:p>
            <a:r>
              <a:rPr lang="en-US" dirty="0"/>
              <a:t>Go for outgoing and friendly over taciturn and moody. Really. It’ll make a huge difference.</a:t>
            </a:r>
          </a:p>
          <a:p>
            <a:pPr marL="68580" indent="0">
              <a:buNone/>
            </a:pPr>
            <a:endParaRPr lang="en-US" sz="2000" dirty="0"/>
          </a:p>
        </p:txBody>
      </p:sp>
    </p:spTree>
    <p:extLst>
      <p:ext uri="{BB962C8B-B14F-4D97-AF65-F5344CB8AC3E}">
        <p14:creationId xmlns:p14="http://schemas.microsoft.com/office/powerpoint/2010/main" val="2729670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5201" y="644985"/>
            <a:ext cx="7861472" cy="6001642"/>
          </a:xfrm>
          <a:prstGeom prst="rect">
            <a:avLst/>
          </a:prstGeom>
          <a:noFill/>
        </p:spPr>
        <p:txBody>
          <a:bodyPr wrap="square" rtlCol="0">
            <a:spAutoFit/>
          </a:bodyPr>
          <a:lstStyle/>
          <a:p>
            <a:r>
              <a:rPr lang="en-US" sz="2400" dirty="0"/>
              <a:t>Your communications team should make a point of getting posters </a:t>
            </a:r>
            <a:r>
              <a:rPr lang="en-US" sz="2400" dirty="0" smtClean="0"/>
              <a:t>and flyers </a:t>
            </a:r>
            <a:r>
              <a:rPr lang="en-US" sz="2400" dirty="0"/>
              <a:t>out into the community well in advance of the event. They should be visiting local Pagan businesses–and non-Pagan businesses that have a Pagan clientele–and talking up the event. </a:t>
            </a:r>
            <a:endParaRPr lang="en-US" sz="2400" dirty="0" smtClean="0"/>
          </a:p>
          <a:p>
            <a:endParaRPr lang="en-US" sz="2400" dirty="0"/>
          </a:p>
          <a:p>
            <a:r>
              <a:rPr lang="en-US" sz="2400" dirty="0" smtClean="0"/>
              <a:t>Social </a:t>
            </a:r>
            <a:r>
              <a:rPr lang="en-US" sz="2400" dirty="0"/>
              <a:t>networking sites such as Facebook and </a:t>
            </a:r>
            <a:r>
              <a:rPr lang="en-US" sz="2400" dirty="0" err="1"/>
              <a:t>Meetup</a:t>
            </a:r>
            <a:r>
              <a:rPr lang="en-US" sz="2400" dirty="0"/>
              <a:t> are a great way to get the word out to people who might not otherwise be aware of your event</a:t>
            </a:r>
            <a:r>
              <a:rPr lang="en-US" sz="2400" dirty="0" smtClean="0"/>
              <a:t>.</a:t>
            </a:r>
          </a:p>
          <a:p>
            <a:endParaRPr lang="en-US" sz="2400" dirty="0"/>
          </a:p>
          <a:p>
            <a:r>
              <a:rPr lang="en-US" sz="2400" dirty="0" smtClean="0"/>
              <a:t>Never underestimate the power of social media for marketing – use </a:t>
            </a:r>
            <a:r>
              <a:rPr lang="en-US" sz="2400" dirty="0" err="1" smtClean="0"/>
              <a:t>Instagram</a:t>
            </a:r>
            <a:r>
              <a:rPr lang="en-US" sz="2400" dirty="0" smtClean="0"/>
              <a:t>, Twitter, Facebook, even </a:t>
            </a:r>
            <a:r>
              <a:rPr lang="en-US" sz="2400" dirty="0" err="1" smtClean="0"/>
              <a:t>Snapchat</a:t>
            </a:r>
            <a:r>
              <a:rPr lang="en-US" sz="2400" dirty="0" smtClean="0"/>
              <a:t>. Figure out what platform your people are using, and hang out there!</a:t>
            </a:r>
            <a:endParaRPr lang="en-US" sz="2400" dirty="0"/>
          </a:p>
        </p:txBody>
      </p:sp>
    </p:spTree>
    <p:extLst>
      <p:ext uri="{BB962C8B-B14F-4D97-AF65-F5344CB8AC3E}">
        <p14:creationId xmlns:p14="http://schemas.microsoft.com/office/powerpoint/2010/main" val="1103758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44486"/>
          </a:xfrm>
        </p:spPr>
        <p:txBody>
          <a:bodyPr>
            <a:normAutofit fontScale="90000"/>
          </a:bodyPr>
          <a:lstStyle/>
          <a:p>
            <a:pPr algn="ctr"/>
            <a:r>
              <a:rPr lang="en-US" dirty="0" smtClean="0"/>
              <a:t>9. Just DO It!</a:t>
            </a:r>
            <a:endParaRPr lang="en-US" dirty="0"/>
          </a:p>
        </p:txBody>
      </p:sp>
      <p:sp>
        <p:nvSpPr>
          <p:cNvPr id="3" name="Content Placeholder 2"/>
          <p:cNvSpPr>
            <a:spLocks noGrp="1"/>
          </p:cNvSpPr>
          <p:nvPr>
            <p:ph idx="1"/>
          </p:nvPr>
        </p:nvSpPr>
        <p:spPr>
          <a:xfrm>
            <a:off x="846620" y="1572150"/>
            <a:ext cx="7498634" cy="4260479"/>
          </a:xfrm>
        </p:spPr>
        <p:txBody>
          <a:bodyPr>
            <a:normAutofit fontScale="92500" lnSpcReduction="10000"/>
          </a:bodyPr>
          <a:lstStyle/>
          <a:p>
            <a:r>
              <a:rPr lang="en-US" sz="2600" dirty="0"/>
              <a:t>The big day is here! It’s time for your Merry </a:t>
            </a:r>
            <a:r>
              <a:rPr lang="en-US" sz="2600" dirty="0" err="1"/>
              <a:t>Mabon</a:t>
            </a:r>
            <a:r>
              <a:rPr lang="en-US" sz="2600" dirty="0"/>
              <a:t> </a:t>
            </a:r>
            <a:r>
              <a:rPr lang="en-US" sz="2600" dirty="0" err="1"/>
              <a:t>Meetup</a:t>
            </a:r>
            <a:r>
              <a:rPr lang="en-US" sz="2600" dirty="0"/>
              <a:t>, or your Samhain Witches’ Ball, or whatever you’ve decided to call it! Make sure that you and your planning committee arrive as early as possible to get things set up. Take care to follow your timetable as closely as possible so no one feels pushed out of the way.</a:t>
            </a:r>
          </a:p>
          <a:p>
            <a:endParaRPr lang="en-US" sz="2600" dirty="0"/>
          </a:p>
          <a:p>
            <a:r>
              <a:rPr lang="en-US" sz="2600" dirty="0"/>
              <a:t>When guests arrive, make sure someone is there to greet them. If you’ve got a program with the schedule, be sure to hand one to each guest.</a:t>
            </a:r>
          </a:p>
          <a:p>
            <a:endParaRPr lang="en-US" dirty="0"/>
          </a:p>
        </p:txBody>
      </p:sp>
    </p:spTree>
    <p:extLst>
      <p:ext uri="{BB962C8B-B14F-4D97-AF65-F5344CB8AC3E}">
        <p14:creationId xmlns:p14="http://schemas.microsoft.com/office/powerpoint/2010/main" val="3052642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5517" y="846542"/>
            <a:ext cx="7337373" cy="5078313"/>
          </a:xfrm>
          <a:prstGeom prst="rect">
            <a:avLst/>
          </a:prstGeom>
          <a:noFill/>
        </p:spPr>
        <p:txBody>
          <a:bodyPr wrap="square" rtlCol="0">
            <a:spAutoFit/>
          </a:bodyPr>
          <a:lstStyle/>
          <a:p>
            <a:r>
              <a:rPr lang="en-US" sz="2400" dirty="0"/>
              <a:t>You might even want to include some of those “Hello, My Name Is” badges–corny, yes, but wonderful when you’ve got a group of strangers together in one place. It’s also a good idea to have a sign-in sheet where people can include their phone numbers or email addresses, so you can do follow-up later.</a:t>
            </a:r>
          </a:p>
          <a:p>
            <a:endParaRPr lang="en-US" sz="2400" dirty="0"/>
          </a:p>
          <a:p>
            <a:r>
              <a:rPr lang="en-US" sz="2400" dirty="0"/>
              <a:t>Keep in mind that there may be people attending who aren’t Pagan at all. Do your best to make these folks feel welcome so they can have a good time too.</a:t>
            </a:r>
          </a:p>
          <a:p>
            <a:endParaRPr lang="en-US" dirty="0"/>
          </a:p>
          <a:p>
            <a:endParaRPr lang="en-US" dirty="0"/>
          </a:p>
        </p:txBody>
      </p:sp>
    </p:spTree>
    <p:extLst>
      <p:ext uri="{BB962C8B-B14F-4D97-AF65-F5344CB8AC3E}">
        <p14:creationId xmlns:p14="http://schemas.microsoft.com/office/powerpoint/2010/main" val="2450986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8039" y="1068255"/>
            <a:ext cx="6954378" cy="4893647"/>
          </a:xfrm>
          <a:prstGeom prst="rect">
            <a:avLst/>
          </a:prstGeom>
          <a:noFill/>
        </p:spPr>
        <p:txBody>
          <a:bodyPr wrap="square" rtlCol="0">
            <a:spAutoFit/>
          </a:bodyPr>
          <a:lstStyle/>
          <a:p>
            <a:r>
              <a:rPr lang="en-US" sz="2400" dirty="0"/>
              <a:t>Also, keep in mind that sometimes stuff goes wrong. It’s not a big deal–it’s a learning experience. If you can fix it easily, great, but if not, just chalk it up to Stuff To Do Different Next Time. </a:t>
            </a:r>
            <a:endParaRPr lang="en-US" sz="2400" dirty="0" smtClean="0"/>
          </a:p>
          <a:p>
            <a:endParaRPr lang="en-US" sz="2400" dirty="0"/>
          </a:p>
          <a:p>
            <a:r>
              <a:rPr lang="en-US" sz="2400" dirty="0" smtClean="0"/>
              <a:t>Don’t </a:t>
            </a:r>
            <a:r>
              <a:rPr lang="en-US" sz="2400" dirty="0"/>
              <a:t>be afraid to ask guests for help during your event–if you need someone to do something, simply say something like, “You know, we’re kind of short-handed on volunteers right now, would you please take this bag of recyclables to the parking lot for me? Thanks!”</a:t>
            </a:r>
            <a:endParaRPr lang="en-US" sz="2400" dirty="0"/>
          </a:p>
        </p:txBody>
      </p:sp>
    </p:spTree>
    <p:extLst>
      <p:ext uri="{BB962C8B-B14F-4D97-AF65-F5344CB8AC3E}">
        <p14:creationId xmlns:p14="http://schemas.microsoft.com/office/powerpoint/2010/main" val="1246837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7250" y="1189190"/>
            <a:ext cx="7337374" cy="4893647"/>
          </a:xfrm>
          <a:prstGeom prst="rect">
            <a:avLst/>
          </a:prstGeom>
          <a:noFill/>
        </p:spPr>
        <p:txBody>
          <a:bodyPr wrap="square" rtlCol="0">
            <a:spAutoFit/>
          </a:bodyPr>
          <a:lstStyle/>
          <a:p>
            <a:r>
              <a:rPr lang="en-US" sz="2400" dirty="0" smtClean="0"/>
              <a:t>Consider swag! People like swag – even if it’s fun name badges with ribbons, tote bags, programs and fliers. </a:t>
            </a:r>
            <a:endParaRPr lang="en-US" sz="2400" dirty="0"/>
          </a:p>
          <a:p>
            <a:endParaRPr lang="en-US" sz="2400" dirty="0" smtClean="0"/>
          </a:p>
          <a:p>
            <a:r>
              <a:rPr lang="en-US" sz="2400" dirty="0" smtClean="0"/>
              <a:t>Also, think about using apps if you’re hosting a larger event – it makes scheduling and planning easier for guests and presenters.</a:t>
            </a:r>
          </a:p>
          <a:p>
            <a:endParaRPr lang="en-US" sz="2400" dirty="0"/>
          </a:p>
          <a:p>
            <a:r>
              <a:rPr lang="en-US" sz="2400" dirty="0" smtClean="0"/>
              <a:t>Going back to social media – create a </a:t>
            </a:r>
            <a:r>
              <a:rPr lang="en-US" sz="2400" dirty="0" err="1" smtClean="0"/>
              <a:t>hashtag</a:t>
            </a:r>
            <a:r>
              <a:rPr lang="en-US" sz="2400" dirty="0" smtClean="0"/>
              <a:t> or two for people to tag your event on social. This creates a label that people can follow and see everyone else’s posts, which helps to nurture a sense of community.</a:t>
            </a:r>
            <a:endParaRPr lang="en-US" sz="2400" dirty="0"/>
          </a:p>
        </p:txBody>
      </p:sp>
    </p:spTree>
    <p:extLst>
      <p:ext uri="{BB962C8B-B14F-4D97-AF65-F5344CB8AC3E}">
        <p14:creationId xmlns:p14="http://schemas.microsoft.com/office/powerpoint/2010/main" val="4184762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25187"/>
            <a:ext cx="7024744" cy="604953"/>
          </a:xfrm>
        </p:spPr>
        <p:txBody>
          <a:bodyPr>
            <a:normAutofit fontScale="90000"/>
          </a:bodyPr>
          <a:lstStyle/>
          <a:p>
            <a:pPr algn="ctr"/>
            <a:r>
              <a:rPr lang="en-US" dirty="0" smtClean="0"/>
              <a:t>Feedback and Follow Up</a:t>
            </a:r>
            <a:endParaRPr lang="en-US" dirty="0"/>
          </a:p>
        </p:txBody>
      </p:sp>
      <p:sp>
        <p:nvSpPr>
          <p:cNvPr id="3" name="Content Placeholder 2"/>
          <p:cNvSpPr>
            <a:spLocks noGrp="1"/>
          </p:cNvSpPr>
          <p:nvPr>
            <p:ph idx="1"/>
          </p:nvPr>
        </p:nvSpPr>
        <p:spPr>
          <a:xfrm>
            <a:off x="806305" y="1330141"/>
            <a:ext cx="7599421" cy="5018926"/>
          </a:xfrm>
        </p:spPr>
        <p:txBody>
          <a:bodyPr>
            <a:normAutofit fontScale="92500"/>
          </a:bodyPr>
          <a:lstStyle/>
          <a:p>
            <a:r>
              <a:rPr lang="en-US" dirty="0"/>
              <a:t>The last part of your event takes place afterwards. Within a week or so of your event, meet with your planning committee one last time. Brainstorm, debrief, and get everyone’s thoughts on how things went. What went well? What was a complete failure? </a:t>
            </a:r>
            <a:endParaRPr lang="en-US" dirty="0" smtClean="0"/>
          </a:p>
          <a:p>
            <a:endParaRPr lang="en-US" dirty="0"/>
          </a:p>
          <a:p>
            <a:r>
              <a:rPr lang="en-US" dirty="0" smtClean="0"/>
              <a:t>If </a:t>
            </a:r>
            <a:r>
              <a:rPr lang="en-US" dirty="0"/>
              <a:t>possible, ask guests for feedback as well, and find out what they enjoyed the most, and what they would like to see done differently as well. Use the email addresses you collected at your sign-in table, and send out a short questionnaire to find out what people have to say–and also to recruit potential volunteers for your next event</a:t>
            </a:r>
            <a:r>
              <a:rPr lang="en-US" dirty="0" smtClean="0"/>
              <a:t>!</a:t>
            </a:r>
            <a:endParaRPr lang="en-US" dirty="0"/>
          </a:p>
        </p:txBody>
      </p:sp>
    </p:spTree>
    <p:extLst>
      <p:ext uri="{BB962C8B-B14F-4D97-AF65-F5344CB8AC3E}">
        <p14:creationId xmlns:p14="http://schemas.microsoft.com/office/powerpoint/2010/main" val="2055314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6934" y="1128723"/>
            <a:ext cx="7458319" cy="2308324"/>
          </a:xfrm>
          <a:prstGeom prst="rect">
            <a:avLst/>
          </a:prstGeom>
          <a:noFill/>
        </p:spPr>
        <p:txBody>
          <a:bodyPr wrap="square" rtlCol="0">
            <a:spAutoFit/>
          </a:bodyPr>
          <a:lstStyle/>
          <a:p>
            <a:endParaRPr lang="en-US" sz="2400" dirty="0"/>
          </a:p>
          <a:p>
            <a:r>
              <a:rPr lang="en-US" sz="2400" dirty="0"/>
              <a:t>If anyone has donated items or money, send them a thank-you note for their contribution. Likewise, if you’ve had artists, musicians or guest speakers, be sure to write them and let them know how much you appreciate their time.</a:t>
            </a:r>
            <a:endParaRPr lang="en-US" sz="2400" dirty="0"/>
          </a:p>
        </p:txBody>
      </p:sp>
    </p:spTree>
    <p:extLst>
      <p:ext uri="{BB962C8B-B14F-4D97-AF65-F5344CB8AC3E}">
        <p14:creationId xmlns:p14="http://schemas.microsoft.com/office/powerpoint/2010/main" val="2593826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66199"/>
          </a:xfrm>
        </p:spPr>
        <p:txBody>
          <a:bodyPr/>
          <a:lstStyle/>
          <a:p>
            <a:pPr algn="ctr"/>
            <a:r>
              <a:rPr lang="en-US" dirty="0" smtClean="0"/>
              <a:t>Miscellaneous Tips</a:t>
            </a:r>
            <a:endParaRPr lang="en-US" dirty="0"/>
          </a:p>
        </p:txBody>
      </p:sp>
      <p:sp>
        <p:nvSpPr>
          <p:cNvPr id="3" name="Content Placeholder 2"/>
          <p:cNvSpPr>
            <a:spLocks noGrp="1"/>
          </p:cNvSpPr>
          <p:nvPr>
            <p:ph idx="1"/>
          </p:nvPr>
        </p:nvSpPr>
        <p:spPr>
          <a:xfrm>
            <a:off x="645044" y="1793863"/>
            <a:ext cx="7780841" cy="4555203"/>
          </a:xfrm>
        </p:spPr>
        <p:txBody>
          <a:bodyPr>
            <a:normAutofit fontScale="85000" lnSpcReduction="20000"/>
          </a:bodyPr>
          <a:lstStyle/>
          <a:p>
            <a:r>
              <a:rPr lang="en-US" dirty="0"/>
              <a:t>Consider whether your event should be a family one or adults only. If you’re going to allow children, it’s crucial that you provide something for them to do. Put one or two people–parents, preferably–in charge of a Kids’ Zone, and include crafts, coloring pages, and games to play throughout the day. Be sure to read Why Are Kids Sometimes Unwelcome at Pagan Events?</a:t>
            </a:r>
          </a:p>
          <a:p>
            <a:endParaRPr lang="en-US" dirty="0"/>
          </a:p>
          <a:p>
            <a:r>
              <a:rPr lang="en-US" dirty="0"/>
              <a:t>Occasionally, people from outside the Pagan community will show up at Pagan events to cause trouble. If you think this might happen to you, it’s not a bad idea to have some measure of security in place. You may want to ask your local police department to stop by and have a presence, or if you know some big, intimidating guys, you can have them stand at the entrance and keep people out who are uninvited.</a:t>
            </a:r>
          </a:p>
          <a:p>
            <a:endParaRPr lang="en-US" dirty="0"/>
          </a:p>
        </p:txBody>
      </p:sp>
    </p:spTree>
    <p:extLst>
      <p:ext uri="{BB962C8B-B14F-4D97-AF65-F5344CB8AC3E}">
        <p14:creationId xmlns:p14="http://schemas.microsoft.com/office/powerpoint/2010/main" val="4669252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6777" y="1148878"/>
            <a:ext cx="7337373" cy="5016758"/>
          </a:xfrm>
          <a:prstGeom prst="rect">
            <a:avLst/>
          </a:prstGeom>
          <a:noFill/>
        </p:spPr>
        <p:txBody>
          <a:bodyPr wrap="square" rtlCol="0">
            <a:spAutoFit/>
          </a:bodyPr>
          <a:lstStyle/>
          <a:p>
            <a:r>
              <a:rPr lang="en-US" sz="2000" dirty="0"/>
              <a:t>Don’t be afraid to eject someone from an event if they’ve made it clear they’re only there to cause trouble.</a:t>
            </a:r>
          </a:p>
          <a:p>
            <a:endParaRPr lang="en-US" sz="2000" dirty="0"/>
          </a:p>
          <a:p>
            <a:r>
              <a:rPr lang="en-US" sz="2000" dirty="0"/>
              <a:t>Try to be inclusive. Remember that the Pagan community consists of more than just </a:t>
            </a:r>
            <a:r>
              <a:rPr lang="en-US" sz="2000" dirty="0" err="1"/>
              <a:t>NeoWiccans</a:t>
            </a:r>
            <a:r>
              <a:rPr lang="en-US" sz="2000" dirty="0"/>
              <a:t>. A variety of groups–Wiccans, Druids, Heathens, and even Satanists–may show up at your event. Don’t alienate any of them by being disrespectful of their beliefs–especially of one of the themes of your event is Pagan unity</a:t>
            </a:r>
            <a:r>
              <a:rPr lang="en-US" sz="2000" dirty="0" smtClean="0"/>
              <a:t>.</a:t>
            </a:r>
          </a:p>
          <a:p>
            <a:endParaRPr lang="en-US" sz="2000" dirty="0"/>
          </a:p>
          <a:p>
            <a:r>
              <a:rPr lang="en-US" sz="2000" dirty="0" smtClean="0"/>
              <a:t>Be sure to check out these two workshops tomorrow:</a:t>
            </a:r>
          </a:p>
          <a:p>
            <a:endParaRPr lang="en-US" sz="2000" dirty="0"/>
          </a:p>
          <a:p>
            <a:r>
              <a:rPr lang="en-US" sz="2000" dirty="0" smtClean="0"/>
              <a:t>1230 Diversity and Inclusion in the Pagan Community with Evan Burton and Sara Amis</a:t>
            </a:r>
          </a:p>
          <a:p>
            <a:r>
              <a:rPr lang="en-US" sz="2000" dirty="0" smtClean="0"/>
              <a:t>200 Building Community Among Solitary Practitioners with </a:t>
            </a:r>
            <a:r>
              <a:rPr lang="en-US" sz="2000" smtClean="0"/>
              <a:t>Lisa Wagoner </a:t>
            </a:r>
            <a:endParaRPr lang="en-US" sz="2000" dirty="0"/>
          </a:p>
        </p:txBody>
      </p:sp>
    </p:spTree>
    <p:extLst>
      <p:ext uri="{BB962C8B-B14F-4D97-AF65-F5344CB8AC3E}">
        <p14:creationId xmlns:p14="http://schemas.microsoft.com/office/powerpoint/2010/main" val="3058818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6778" y="1027943"/>
            <a:ext cx="7498634" cy="4308872"/>
          </a:xfrm>
          <a:prstGeom prst="rect">
            <a:avLst/>
          </a:prstGeom>
          <a:noFill/>
        </p:spPr>
        <p:txBody>
          <a:bodyPr wrap="square" rtlCol="0">
            <a:spAutoFit/>
          </a:bodyPr>
          <a:lstStyle/>
          <a:p>
            <a:r>
              <a:rPr lang="en-US" sz="3200" dirty="0" smtClean="0"/>
              <a:t>“Why isn’t there a Pagan festival near me?” usually means “Why hasn’t SOMEONE ELSE organized something in my area?”</a:t>
            </a:r>
          </a:p>
          <a:p>
            <a:endParaRPr lang="en-US" sz="3200" dirty="0" smtClean="0"/>
          </a:p>
          <a:p>
            <a:r>
              <a:rPr lang="en-US" sz="3200" dirty="0" smtClean="0"/>
              <a:t>With a small but dedicated team of volunteers, you can actually make something awesome happen!</a:t>
            </a:r>
            <a:endParaRPr lang="en-US" sz="3200" dirty="0"/>
          </a:p>
          <a:p>
            <a:endParaRPr lang="en-US" dirty="0"/>
          </a:p>
        </p:txBody>
      </p:sp>
    </p:spTree>
    <p:extLst>
      <p:ext uri="{BB962C8B-B14F-4D97-AF65-F5344CB8AC3E}">
        <p14:creationId xmlns:p14="http://schemas.microsoft.com/office/powerpoint/2010/main" val="2701108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44564"/>
            <a:ext cx="7024744" cy="766199"/>
          </a:xfrm>
        </p:spPr>
        <p:txBody>
          <a:bodyPr/>
          <a:lstStyle/>
          <a:p>
            <a:r>
              <a:rPr lang="en-US" dirty="0" smtClean="0"/>
              <a:t>1. Figure Out Your Purpose</a:t>
            </a:r>
            <a:endParaRPr lang="en-US" dirty="0"/>
          </a:p>
        </p:txBody>
      </p:sp>
      <p:sp>
        <p:nvSpPr>
          <p:cNvPr id="3" name="Content Placeholder 2"/>
          <p:cNvSpPr>
            <a:spLocks noGrp="1"/>
          </p:cNvSpPr>
          <p:nvPr>
            <p:ph idx="1"/>
          </p:nvPr>
        </p:nvSpPr>
        <p:spPr>
          <a:xfrm>
            <a:off x="463625" y="1793864"/>
            <a:ext cx="8163836" cy="4434268"/>
          </a:xfrm>
        </p:spPr>
        <p:txBody>
          <a:bodyPr>
            <a:normAutofit/>
          </a:bodyPr>
          <a:lstStyle/>
          <a:p>
            <a:r>
              <a:rPr lang="en-US" dirty="0" smtClean="0"/>
              <a:t>Whether </a:t>
            </a:r>
            <a:r>
              <a:rPr lang="en-US" dirty="0"/>
              <a:t>you’re inviting two dozen people or two hundred, you’ll need to have a goal in mind. For some people, it may be to celebrate a particular </a:t>
            </a:r>
            <a:r>
              <a:rPr lang="en-US" dirty="0" err="1"/>
              <a:t>Sabbat</a:t>
            </a:r>
            <a:r>
              <a:rPr lang="en-US" dirty="0"/>
              <a:t>. For others, it might be just to bring about a sense of Pagan unity. </a:t>
            </a:r>
            <a:endParaRPr lang="en-US" dirty="0" smtClean="0"/>
          </a:p>
          <a:p>
            <a:r>
              <a:rPr lang="en-US" dirty="0" smtClean="0"/>
              <a:t>Regardless</a:t>
            </a:r>
            <a:r>
              <a:rPr lang="en-US" dirty="0"/>
              <a:t>, know what you’re aiming for going into it. This will give you a sense of direction, and a focus point for all of your planning</a:t>
            </a:r>
            <a:r>
              <a:rPr lang="en-US" dirty="0" smtClean="0"/>
              <a:t>.</a:t>
            </a:r>
          </a:p>
          <a:p>
            <a:r>
              <a:rPr lang="en-US" dirty="0" smtClean="0"/>
              <a:t>Find a void in your community, and work to fill it. WHAT DOES YOUR COMMUNITY NEED AND WANT?</a:t>
            </a:r>
          </a:p>
          <a:p>
            <a:pPr marL="68580" indent="0">
              <a:buNone/>
            </a:pPr>
            <a:endParaRPr lang="en-US" dirty="0"/>
          </a:p>
        </p:txBody>
      </p:sp>
    </p:spTree>
    <p:extLst>
      <p:ext uri="{BB962C8B-B14F-4D97-AF65-F5344CB8AC3E}">
        <p14:creationId xmlns:p14="http://schemas.microsoft.com/office/powerpoint/2010/main" val="3428318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65420"/>
          </a:xfrm>
        </p:spPr>
        <p:txBody>
          <a:bodyPr>
            <a:normAutofit fontScale="90000"/>
          </a:bodyPr>
          <a:lstStyle/>
          <a:p>
            <a:r>
              <a:rPr lang="en-US" dirty="0" smtClean="0"/>
              <a:t>2. Form a Planning Committee</a:t>
            </a:r>
            <a:endParaRPr lang="en-US" dirty="0"/>
          </a:p>
        </p:txBody>
      </p:sp>
      <p:sp>
        <p:nvSpPr>
          <p:cNvPr id="3" name="Content Placeholder 2"/>
          <p:cNvSpPr>
            <a:spLocks noGrp="1"/>
          </p:cNvSpPr>
          <p:nvPr>
            <p:ph idx="1"/>
          </p:nvPr>
        </p:nvSpPr>
        <p:spPr>
          <a:xfrm>
            <a:off x="604729" y="1955109"/>
            <a:ext cx="8042890" cy="4414114"/>
          </a:xfrm>
        </p:spPr>
        <p:txBody>
          <a:bodyPr>
            <a:normAutofit fontScale="92500"/>
          </a:bodyPr>
          <a:lstStyle/>
          <a:p>
            <a:r>
              <a:rPr lang="en-US" dirty="0" smtClean="0"/>
              <a:t>I know. Everyone HATES committees. It’s ok. But if you have one, stuff gets done!</a:t>
            </a:r>
          </a:p>
          <a:p>
            <a:r>
              <a:rPr lang="en-US" dirty="0" smtClean="0"/>
              <a:t>Ask </a:t>
            </a:r>
            <a:r>
              <a:rPr lang="en-US" dirty="0"/>
              <a:t>around the Pagan community. Talk to everyone you know–particularly those who know a lot of other folks, like shop owners, coven leaders, etc.–and tell them what you’ve got in mind. </a:t>
            </a:r>
            <a:endParaRPr lang="en-US" dirty="0" smtClean="0"/>
          </a:p>
          <a:p>
            <a:r>
              <a:rPr lang="en-US" dirty="0" smtClean="0"/>
              <a:t>If </a:t>
            </a:r>
            <a:r>
              <a:rPr lang="en-US" dirty="0"/>
              <a:t>they’re on board, schedule a meeting that everyone can attend, so your planning committee can start brainstorming for ideas. Six to ten dedicated volunteers can organize an event effectively. Be sure to schedule meetings in advance so people can work around other obligations.</a:t>
            </a:r>
          </a:p>
          <a:p>
            <a:endParaRPr lang="en-US" dirty="0"/>
          </a:p>
        </p:txBody>
      </p:sp>
    </p:spTree>
    <p:extLst>
      <p:ext uri="{BB962C8B-B14F-4D97-AF65-F5344CB8AC3E}">
        <p14:creationId xmlns:p14="http://schemas.microsoft.com/office/powerpoint/2010/main" val="2071636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5518" y="725608"/>
            <a:ext cx="7538948" cy="5909310"/>
          </a:xfrm>
          <a:prstGeom prst="rect">
            <a:avLst/>
          </a:prstGeom>
          <a:noFill/>
        </p:spPr>
        <p:txBody>
          <a:bodyPr wrap="square" rtlCol="0">
            <a:spAutoFit/>
          </a:bodyPr>
          <a:lstStyle/>
          <a:p>
            <a:pPr marL="285750" indent="-285750">
              <a:buFont typeface="Arial"/>
              <a:buChar char="•"/>
            </a:pPr>
            <a:r>
              <a:rPr lang="en-US" sz="2000" dirty="0" smtClean="0"/>
              <a:t>Ask local shop owners if you can post a notice in their store about your organizational meeting. This should, obviously, include the date and time of the meeting, and say something simple, like “Would you like to see a Public Pagan Event? We need your help! Come share your ideas at [meeting time and place].”</a:t>
            </a:r>
          </a:p>
          <a:p>
            <a:pPr marL="285750" indent="-285750">
              <a:buFont typeface="Arial"/>
              <a:buChar char="•"/>
            </a:pPr>
            <a:endParaRPr lang="en-US" sz="2000" dirty="0" smtClean="0"/>
          </a:p>
          <a:p>
            <a:pPr marL="285750" indent="-285750">
              <a:buFont typeface="Arial"/>
              <a:buChar char="•"/>
            </a:pPr>
            <a:r>
              <a:rPr lang="en-US" sz="2000" dirty="0" smtClean="0"/>
              <a:t>When your planning committee meets, make sure no one person dominates the entire thing. Listen to everyone’s ideas, and make sure anyone who has something to say gets a chance to contribute. For this first meeting, discuss possible names for your event, dates, and potential venues.</a:t>
            </a:r>
          </a:p>
          <a:p>
            <a:pPr marL="285750" indent="-285750">
              <a:buFont typeface="Arial"/>
              <a:buChar char="•"/>
            </a:pPr>
            <a:endParaRPr lang="en-US" sz="2000" dirty="0" smtClean="0"/>
          </a:p>
          <a:p>
            <a:pPr marL="285750" indent="-285750">
              <a:buFont typeface="Arial"/>
              <a:buChar char="•"/>
            </a:pPr>
            <a:r>
              <a:rPr lang="en-US" sz="2000" dirty="0" smtClean="0"/>
              <a:t>Ideally, you should do this anywhere from three to six months prior to the event taking place. You can still make it work with a narrower window of opportunity, but it’s a whole lot easier if you plan well in advance.</a:t>
            </a:r>
          </a:p>
          <a:p>
            <a:endParaRPr lang="en-US" dirty="0"/>
          </a:p>
        </p:txBody>
      </p:sp>
    </p:spTree>
    <p:extLst>
      <p:ext uri="{BB962C8B-B14F-4D97-AF65-F5344CB8AC3E}">
        <p14:creationId xmlns:p14="http://schemas.microsoft.com/office/powerpoint/2010/main" val="375941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05031"/>
            <a:ext cx="7024744" cy="645265"/>
          </a:xfrm>
        </p:spPr>
        <p:txBody>
          <a:bodyPr>
            <a:normAutofit fontScale="90000"/>
          </a:bodyPr>
          <a:lstStyle/>
          <a:p>
            <a:r>
              <a:rPr lang="en-US" dirty="0" smtClean="0"/>
              <a:t>3. Time, Place, Theme</a:t>
            </a:r>
            <a:endParaRPr lang="en-US" dirty="0"/>
          </a:p>
        </p:txBody>
      </p:sp>
      <p:sp>
        <p:nvSpPr>
          <p:cNvPr id="3" name="Content Placeholder 2"/>
          <p:cNvSpPr>
            <a:spLocks noGrp="1"/>
          </p:cNvSpPr>
          <p:nvPr>
            <p:ph idx="1"/>
          </p:nvPr>
        </p:nvSpPr>
        <p:spPr>
          <a:xfrm>
            <a:off x="624886" y="1350297"/>
            <a:ext cx="7841314" cy="4998770"/>
          </a:xfrm>
        </p:spPr>
        <p:txBody>
          <a:bodyPr>
            <a:noAutofit/>
          </a:bodyPr>
          <a:lstStyle/>
          <a:p>
            <a:r>
              <a:rPr lang="en-US" dirty="0" smtClean="0"/>
              <a:t>Figure </a:t>
            </a:r>
            <a:r>
              <a:rPr lang="en-US" dirty="0"/>
              <a:t>out where and when your event is going to be held. This is crucial, and it needs to be done as early as possible, because if you need to book a location, you’ll want to make reservations soon. </a:t>
            </a:r>
            <a:endParaRPr lang="en-US" dirty="0" smtClean="0"/>
          </a:p>
          <a:p>
            <a:pPr marL="68580" indent="0">
              <a:buNone/>
            </a:pPr>
            <a:endParaRPr lang="en-US" dirty="0" smtClean="0"/>
          </a:p>
          <a:p>
            <a:r>
              <a:rPr lang="en-US" dirty="0"/>
              <a:t>I</a:t>
            </a:r>
            <a:r>
              <a:rPr lang="en-US" dirty="0" smtClean="0"/>
              <a:t>ndoors </a:t>
            </a:r>
            <a:r>
              <a:rPr lang="en-US" dirty="0"/>
              <a:t>or </a:t>
            </a:r>
            <a:r>
              <a:rPr lang="en-US" dirty="0" smtClean="0"/>
              <a:t>outdoors? </a:t>
            </a:r>
            <a:r>
              <a:rPr lang="en-US" dirty="0"/>
              <a:t>If it’s going to be inside, you’ll need to determine what size venue you want–are you planning on inviting forty people, or four hundred?</a:t>
            </a:r>
          </a:p>
          <a:p>
            <a:endParaRPr lang="en-US" sz="2000" dirty="0"/>
          </a:p>
          <a:p>
            <a:endParaRPr lang="en-US" sz="2000" dirty="0"/>
          </a:p>
        </p:txBody>
      </p:sp>
    </p:spTree>
    <p:extLst>
      <p:ext uri="{BB962C8B-B14F-4D97-AF65-F5344CB8AC3E}">
        <p14:creationId xmlns:p14="http://schemas.microsoft.com/office/powerpoint/2010/main" val="54781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5200" y="806230"/>
            <a:ext cx="7680053" cy="5632310"/>
          </a:xfrm>
          <a:prstGeom prst="rect">
            <a:avLst/>
          </a:prstGeom>
          <a:noFill/>
        </p:spPr>
        <p:txBody>
          <a:bodyPr wrap="square" rtlCol="0">
            <a:spAutoFit/>
          </a:bodyPr>
          <a:lstStyle/>
          <a:p>
            <a:r>
              <a:rPr lang="en-US" sz="2400" dirty="0"/>
              <a:t>Outdoor venues, such as park shelter houses, tend to give you a bit more flexibility. They’re also less expensive to rent, although you may be at the risk of the weather at certain times of year.</a:t>
            </a:r>
          </a:p>
          <a:p>
            <a:endParaRPr lang="en-US" sz="2400" dirty="0"/>
          </a:p>
          <a:p>
            <a:r>
              <a:rPr lang="en-US" sz="2400" dirty="0"/>
              <a:t>Look at your goals that you set as the purpose for your event. This will help determine the theme of your shindig–and it’s a good idea to come up with a formal name for your celebration. Even if it’s something simple, like “Main Street </a:t>
            </a:r>
            <a:r>
              <a:rPr lang="en-US" sz="2400" dirty="0" err="1"/>
              <a:t>Mabon</a:t>
            </a:r>
            <a:r>
              <a:rPr lang="en-US" sz="2400" dirty="0"/>
              <a:t> Festival,” it will make you look more organized if you have a name. Not only that, it gives people something concrete to think about, rather than just “oh, we’re holding a little get-together to celebrate the harvest and stuff.”</a:t>
            </a:r>
          </a:p>
        </p:txBody>
      </p:sp>
    </p:spTree>
    <p:extLst>
      <p:ext uri="{BB962C8B-B14F-4D97-AF65-F5344CB8AC3E}">
        <p14:creationId xmlns:p14="http://schemas.microsoft.com/office/powerpoint/2010/main" val="64671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35265"/>
            <a:ext cx="7024744" cy="584797"/>
          </a:xfrm>
        </p:spPr>
        <p:txBody>
          <a:bodyPr>
            <a:normAutofit fontScale="90000"/>
          </a:bodyPr>
          <a:lstStyle/>
          <a:p>
            <a:r>
              <a:rPr lang="en-US" dirty="0" smtClean="0"/>
              <a:t>4. Delegate!</a:t>
            </a:r>
            <a:endParaRPr lang="en-US" dirty="0"/>
          </a:p>
        </p:txBody>
      </p:sp>
      <p:sp>
        <p:nvSpPr>
          <p:cNvPr id="3" name="Content Placeholder 2"/>
          <p:cNvSpPr>
            <a:spLocks noGrp="1"/>
          </p:cNvSpPr>
          <p:nvPr>
            <p:ph idx="1"/>
          </p:nvPr>
        </p:nvSpPr>
        <p:spPr>
          <a:xfrm>
            <a:off x="483783" y="1320063"/>
            <a:ext cx="8063048" cy="5049160"/>
          </a:xfrm>
        </p:spPr>
        <p:txBody>
          <a:bodyPr>
            <a:normAutofit fontScale="92500"/>
          </a:bodyPr>
          <a:lstStyle/>
          <a:p>
            <a:r>
              <a:rPr lang="en-US" dirty="0"/>
              <a:t>Delegation is one of the hardest things to do–not because people don’t want to help, but because organizers are often afraid to ask. A successful event has to have people working together, and the more of them there are, the better things will go</a:t>
            </a:r>
            <a:r>
              <a:rPr lang="en-US" dirty="0" smtClean="0"/>
              <a:t>.</a:t>
            </a:r>
          </a:p>
          <a:p>
            <a:pPr marL="68580" indent="0">
              <a:buNone/>
            </a:pPr>
            <a:endParaRPr lang="en-US" dirty="0" smtClean="0"/>
          </a:p>
          <a:p>
            <a:r>
              <a:rPr lang="en-US" dirty="0"/>
              <a:t>Remember those awesome volunteers you have on your planning committee</a:t>
            </a:r>
            <a:r>
              <a:rPr lang="en-US" dirty="0" smtClean="0"/>
              <a:t>? Give </a:t>
            </a:r>
            <a:r>
              <a:rPr lang="en-US" dirty="0"/>
              <a:t>them something to do besides standing around looking pretty. You’re going to put each of them in charge of a sub-</a:t>
            </a:r>
            <a:r>
              <a:rPr lang="en-US" dirty="0" smtClean="0"/>
              <a:t>committee or team. </a:t>
            </a:r>
            <a:r>
              <a:rPr lang="en-US" dirty="0"/>
              <a:t>And each of those team leaders is going to be in charge of recruiting help for their teams. Each team is in charge of a different aspect of the event.</a:t>
            </a:r>
            <a:endParaRPr lang="en-US" dirty="0" smtClean="0"/>
          </a:p>
          <a:p>
            <a:endParaRPr lang="en-US" dirty="0"/>
          </a:p>
        </p:txBody>
      </p:sp>
    </p:spTree>
    <p:extLst>
      <p:ext uri="{BB962C8B-B14F-4D97-AF65-F5344CB8AC3E}">
        <p14:creationId xmlns:p14="http://schemas.microsoft.com/office/powerpoint/2010/main" val="4125312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Infusion">
      <a:dk1>
        <a:sysClr val="windowText" lastClr="000000"/>
      </a:dk1>
      <a:lt1>
        <a:sysClr val="window" lastClr="FFFFFF"/>
      </a:lt1>
      <a:dk2>
        <a:srgbClr val="2F1F58"/>
      </a:dk2>
      <a:lt2>
        <a:srgbClr val="B7A9E0"/>
      </a:lt2>
      <a:accent1>
        <a:srgbClr val="8C73D0"/>
      </a:accent1>
      <a:accent2>
        <a:srgbClr val="C2E8C4"/>
      </a:accent2>
      <a:accent3>
        <a:srgbClr val="C5A6E8"/>
      </a:accent3>
      <a:accent4>
        <a:srgbClr val="B45EC7"/>
      </a:accent4>
      <a:accent5>
        <a:srgbClr val="9FDAFB"/>
      </a:accent5>
      <a:accent6>
        <a:srgbClr val="95C5B0"/>
      </a:accent6>
      <a:hlink>
        <a:srgbClr val="744AE0"/>
      </a:hlink>
      <a:folHlink>
        <a:srgbClr val="8D8AD1"/>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358</TotalTime>
  <Words>2965</Words>
  <Application>Microsoft Macintosh PowerPoint</Application>
  <PresentationFormat>On-screen Show (4:3)</PresentationFormat>
  <Paragraphs>111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Austin</vt:lpstr>
      <vt:lpstr>Unity Through Community</vt:lpstr>
      <vt:lpstr>PowerPoint Presentation</vt:lpstr>
      <vt:lpstr>PowerPoint Presentation</vt:lpstr>
      <vt:lpstr>1. Figure Out Your Purpose</vt:lpstr>
      <vt:lpstr>2. Form a Planning Committee</vt:lpstr>
      <vt:lpstr>PowerPoint Presentation</vt:lpstr>
      <vt:lpstr>3. Time, Place, Theme</vt:lpstr>
      <vt:lpstr>PowerPoint Presentation</vt:lpstr>
      <vt:lpstr>4. Delegate!</vt:lpstr>
      <vt:lpstr>PowerPoint Presentation</vt:lpstr>
      <vt:lpstr>PowerPoint Presentation</vt:lpstr>
      <vt:lpstr>5. The Legal Mumbo Jumbo</vt:lpstr>
      <vt:lpstr>PowerPoint Presentation</vt:lpstr>
      <vt:lpstr>6. Plan Your Timetable</vt:lpstr>
      <vt:lpstr>PowerPoint Presentation</vt:lpstr>
      <vt:lpstr>7. The Money Issue</vt:lpstr>
      <vt:lpstr>PowerPoint Presentation</vt:lpstr>
      <vt:lpstr>PowerPoint Presentation</vt:lpstr>
      <vt:lpstr>PowerPoint Presentation</vt:lpstr>
      <vt:lpstr>8. Media Relations</vt:lpstr>
      <vt:lpstr>PowerPoint Presentation</vt:lpstr>
      <vt:lpstr>9. Just DO It!</vt:lpstr>
      <vt:lpstr>PowerPoint Presentation</vt:lpstr>
      <vt:lpstr>PowerPoint Presentation</vt:lpstr>
      <vt:lpstr>PowerPoint Presentation</vt:lpstr>
      <vt:lpstr>Feedback and Follow Up</vt:lpstr>
      <vt:lpstr>PowerPoint Presentation</vt:lpstr>
      <vt:lpstr>Miscellaneous Tips</vt:lpstr>
      <vt:lpstr>PowerPoint Presentation</vt:lpstr>
    </vt:vector>
  </TitlesOfParts>
  <Company>Hire Horizons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patti wigington</dc:creator>
  <cp:lastModifiedBy>patti wigington</cp:lastModifiedBy>
  <cp:revision>11</cp:revision>
  <dcterms:created xsi:type="dcterms:W3CDTF">2018-07-08T19:50:36Z</dcterms:created>
  <dcterms:modified xsi:type="dcterms:W3CDTF">2018-07-13T18:29:04Z</dcterms:modified>
</cp:coreProperties>
</file>